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74" r:id="rId2"/>
    <p:sldId id="296" r:id="rId3"/>
    <p:sldId id="297" r:id="rId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22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3AA2A4-5998-4C6F-A8E4-D971D75E62F9}" type="datetimeFigureOut">
              <a:rPr lang="nl-NL" smtClean="0"/>
              <a:t>20-11-2025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0AAA6A-F1AB-4213-8517-07C6D0A3DE3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5960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8DB745-5D10-48D5-9711-A2242068CB1F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8152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AF083E93-C0C2-3549-AB16-2BFF672495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"/>
            <a:ext cx="12192000" cy="6857999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70163F-7739-6D40-8ABC-DF7FF0C229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8889" y="2337020"/>
            <a:ext cx="8814219" cy="2145039"/>
          </a:xfrm>
          <a:solidFill>
            <a:schemeClr val="bg1">
              <a:alpha val="80000"/>
            </a:schemeClr>
          </a:solidFill>
        </p:spPr>
        <p:txBody>
          <a:bodyPr lIns="3311999" tIns="36000" rIns="180000" anchor="ctr" anchorCtr="0"/>
          <a:lstStyle>
            <a:lvl1pPr algn="l">
              <a:lnSpc>
                <a:spcPts val="2800"/>
              </a:lnSpc>
              <a:defRPr sz="3000" b="0" i="0" spc="-30" baseline="0">
                <a:latin typeface="+mn-lt"/>
                <a:cs typeface="Calibri Light" panose="020F0302020204030204" pitchFamily="34" charset="0"/>
              </a:defRPr>
            </a:lvl1pPr>
          </a:lstStyle>
          <a:p>
            <a:endParaRPr lang="nl-NL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DBE885A-1F1A-B845-A2A3-F7384D6B6A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4948" y="3087975"/>
            <a:ext cx="3179984" cy="64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872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kst rechts - 2 foto's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BD07E-4DC9-604C-A78B-3CB1100B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7925" y="1286055"/>
            <a:ext cx="2700339" cy="1096384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AAB1193-8AD5-7141-B473-3EB8F17E71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7178603"/>
            <a:ext cx="2743200" cy="365125"/>
          </a:xfrm>
          <a:prstGeom prst="rect">
            <a:avLst/>
          </a:prstGeom>
        </p:spPr>
        <p:txBody>
          <a:bodyPr/>
          <a:lstStyle/>
          <a:p>
            <a:fld id="{17BBD0FF-75DF-7D4F-9183-0B3F579465F2}" type="datetimeFigureOut">
              <a:rPr lang="nl-NL">
                <a:solidFill>
                  <a:prstClr val="black"/>
                </a:solidFill>
              </a:rPr>
              <a:pPr/>
              <a:t>20-11-2025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3D586ED-3160-E244-B1C2-28EA73C7A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7178603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1CD2B5A-8A7F-824F-99F9-5A8D8EDC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7178603"/>
            <a:ext cx="2743200" cy="365125"/>
          </a:xfrm>
          <a:prstGeom prst="rect">
            <a:avLst/>
          </a:prstGeom>
        </p:spPr>
        <p:txBody>
          <a:bodyPr/>
          <a:lstStyle/>
          <a:p>
            <a:fld id="{E220DD99-6521-CF46-B817-366AA8085460}" type="slidenum">
              <a:rPr/>
              <a:pPr/>
              <a:t>‹#›</a:t>
            </a:fld>
            <a:endParaRPr lang="nl-NL"/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1831DAC8-F83F-F542-AAA6-83CCD324CCA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797925" y="2592000"/>
            <a:ext cx="2700339" cy="3357950"/>
          </a:xfrm>
        </p:spPr>
        <p:txBody>
          <a:bodyPr>
            <a:no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1" name="Tijdelijke aanduiding voor afbeelding 8">
            <a:extLst>
              <a:ext uri="{FF2B5EF4-FFF2-40B4-BE49-F238E27FC236}">
                <a16:creationId xmlns:a16="http://schemas.microsoft.com/office/drawing/2014/main" id="{3B7ADF3F-A925-5642-8745-C13BCE6DC89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066939" y="1089025"/>
            <a:ext cx="3188187" cy="4662568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nl-NL"/>
          </a:p>
        </p:txBody>
      </p:sp>
      <p:sp>
        <p:nvSpPr>
          <p:cNvPr id="12" name="Tijdelijke aanduiding voor tekst 13">
            <a:extLst>
              <a:ext uri="{FF2B5EF4-FFF2-40B4-BE49-F238E27FC236}">
                <a16:creationId xmlns:a16="http://schemas.microsoft.com/office/drawing/2014/main" id="{768ADEA3-A985-7C49-AA0C-00EBF3B84C1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066939" y="5751593"/>
            <a:ext cx="3188187" cy="273288"/>
          </a:xfrm>
        </p:spPr>
        <p:txBody>
          <a:bodyPr tIns="90000">
            <a:noAutofit/>
          </a:bodyPr>
          <a:lstStyle>
            <a:lvl1pPr marL="0" indent="0">
              <a:lnSpc>
                <a:spcPts val="1050"/>
              </a:lnSpc>
              <a:buFontTx/>
              <a:buNone/>
              <a:defRPr sz="1000" cap="all" baseline="0">
                <a:solidFill>
                  <a:srgbClr val="006066"/>
                </a:solidFill>
                <a:latin typeface="Calibri" panose="020F0502020204030204" pitchFamily="34" charset="0"/>
              </a:defRPr>
            </a:lvl1pPr>
            <a:lvl2pPr marL="180000" indent="0">
              <a:buFontTx/>
              <a:buNone/>
              <a:defRPr/>
            </a:lvl2pPr>
            <a:lvl3pPr marL="360000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200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te bewerken</a:t>
            </a:r>
          </a:p>
        </p:txBody>
      </p:sp>
      <p:sp>
        <p:nvSpPr>
          <p:cNvPr id="13" name="Tijdelijke aanduiding voor afbeelding 8">
            <a:extLst>
              <a:ext uri="{FF2B5EF4-FFF2-40B4-BE49-F238E27FC236}">
                <a16:creationId xmlns:a16="http://schemas.microsoft.com/office/drawing/2014/main" id="{743B1876-A090-A14B-BBC9-FB3665A8FA6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40100" y="1089025"/>
            <a:ext cx="3176864" cy="4662568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FC8172D8-56B8-044D-80DF-6E354B3D175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440100" y="5751593"/>
            <a:ext cx="3176863" cy="273288"/>
          </a:xfrm>
        </p:spPr>
        <p:txBody>
          <a:bodyPr tIns="90000">
            <a:noAutofit/>
          </a:bodyPr>
          <a:lstStyle>
            <a:lvl1pPr marL="0" indent="0">
              <a:lnSpc>
                <a:spcPts val="1050"/>
              </a:lnSpc>
              <a:buFontTx/>
              <a:buNone/>
              <a:defRPr sz="1000" cap="all" baseline="0">
                <a:solidFill>
                  <a:srgbClr val="006066"/>
                </a:solidFill>
                <a:latin typeface="Calibri" panose="020F0502020204030204" pitchFamily="34" charset="0"/>
              </a:defRPr>
            </a:lvl1pPr>
            <a:lvl2pPr marL="180000" indent="0">
              <a:buFontTx/>
              <a:buNone/>
              <a:defRPr/>
            </a:lvl2pPr>
            <a:lvl3pPr marL="360000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200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08789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FD403BD-B1D8-0649-9CAB-BE4CB488FDB5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nl-NL"/>
              <a:t>company presentation / august 2020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B94A518-0D1A-FB45-93D7-7DE6B78FF9E6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49F8CA0C-A0AE-374D-8026-289FBEB0AFE1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EFCD3D73-9950-DF4C-8B07-B8B3F3993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376C8E70-6096-D347-8F87-C92E8DB68B9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620427" y="1791016"/>
            <a:ext cx="5562892" cy="4503987"/>
          </a:xfrm>
        </p:spPr>
        <p:txBody>
          <a:bodyPr/>
          <a:lstStyle>
            <a:lvl1pPr marL="0" indent="0">
              <a:lnSpc>
                <a:spcPts val="4800"/>
              </a:lnSpc>
              <a:buClr>
                <a:srgbClr val="006066"/>
              </a:buClr>
              <a:buSzPct val="100000"/>
              <a:buFontTx/>
              <a:buNone/>
              <a:defRPr sz="2000" b="1" cap="all" spc="-30" baseline="0">
                <a:solidFill>
                  <a:srgbClr val="006066"/>
                </a:solidFill>
                <a:latin typeface="+mj-lt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A09A905B-53BF-7E47-AAD5-0011E0C82E0E}"/>
              </a:ext>
            </a:extLst>
          </p:cNvPr>
          <p:cNvSpPr/>
          <p:nvPr userDrawn="1"/>
        </p:nvSpPr>
        <p:spPr>
          <a:xfrm>
            <a:off x="4004793" y="2475716"/>
            <a:ext cx="350400" cy="262800"/>
          </a:xfrm>
          <a:prstGeom prst="ellipse">
            <a:avLst/>
          </a:prstGeom>
          <a:solidFill>
            <a:srgbClr val="006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" rtlCol="0" anchor="ctr"/>
          <a:lstStyle/>
          <a:p>
            <a:pPr algn="ctr"/>
            <a:r>
              <a:rPr lang="nl-NL" sz="1900" spc="-30" dirty="0">
                <a:solidFill>
                  <a:prstClr val="white"/>
                </a:solidFill>
                <a:latin typeface="Calibri Light" panose="020F0302020204030204"/>
              </a:rPr>
              <a:t>2</a:t>
            </a:r>
          </a:p>
        </p:txBody>
      </p:sp>
      <p:sp>
        <p:nvSpPr>
          <p:cNvPr id="22" name="Ovaal 21">
            <a:extLst>
              <a:ext uri="{FF2B5EF4-FFF2-40B4-BE49-F238E27FC236}">
                <a16:creationId xmlns:a16="http://schemas.microsoft.com/office/drawing/2014/main" id="{CEF42E73-2F6B-5B46-89F1-5FCAE7FF9562}"/>
              </a:ext>
            </a:extLst>
          </p:cNvPr>
          <p:cNvSpPr/>
          <p:nvPr userDrawn="1"/>
        </p:nvSpPr>
        <p:spPr>
          <a:xfrm>
            <a:off x="4004793" y="1866321"/>
            <a:ext cx="350400" cy="262800"/>
          </a:xfrm>
          <a:prstGeom prst="ellipse">
            <a:avLst/>
          </a:prstGeom>
          <a:solidFill>
            <a:srgbClr val="3DA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" rtlCol="0" anchor="ctr"/>
          <a:lstStyle/>
          <a:p>
            <a:pPr algn="ctr"/>
            <a:r>
              <a:rPr lang="nl-NL" sz="1900" spc="-30" dirty="0">
                <a:solidFill>
                  <a:prstClr val="white"/>
                </a:solidFill>
                <a:latin typeface="Calibri Light" panose="020F0302020204030204"/>
              </a:rPr>
              <a:t>1</a:t>
            </a:r>
          </a:p>
        </p:txBody>
      </p:sp>
      <p:sp>
        <p:nvSpPr>
          <p:cNvPr id="23" name="Ovaal 22">
            <a:extLst>
              <a:ext uri="{FF2B5EF4-FFF2-40B4-BE49-F238E27FC236}">
                <a16:creationId xmlns:a16="http://schemas.microsoft.com/office/drawing/2014/main" id="{D7877F85-269B-504A-AE67-7D4C3867ADC1}"/>
              </a:ext>
            </a:extLst>
          </p:cNvPr>
          <p:cNvSpPr/>
          <p:nvPr userDrawn="1"/>
        </p:nvSpPr>
        <p:spPr>
          <a:xfrm>
            <a:off x="4004793" y="3694506"/>
            <a:ext cx="350400" cy="262800"/>
          </a:xfrm>
          <a:prstGeom prst="ellipse">
            <a:avLst/>
          </a:prstGeom>
          <a:solidFill>
            <a:srgbClr val="006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" rtlCol="0" anchor="ctr"/>
          <a:lstStyle/>
          <a:p>
            <a:pPr algn="ctr"/>
            <a:r>
              <a:rPr lang="nl-NL" sz="1900" spc="-30" dirty="0">
                <a:solidFill>
                  <a:prstClr val="white"/>
                </a:solidFill>
                <a:latin typeface="Calibri Light" panose="020F0302020204030204"/>
              </a:rPr>
              <a:t>4</a:t>
            </a:r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915C919E-33E6-9249-8A2A-C020E06A75A5}"/>
              </a:ext>
            </a:extLst>
          </p:cNvPr>
          <p:cNvSpPr/>
          <p:nvPr userDrawn="1"/>
        </p:nvSpPr>
        <p:spPr>
          <a:xfrm>
            <a:off x="4004793" y="3085111"/>
            <a:ext cx="350400" cy="262800"/>
          </a:xfrm>
          <a:prstGeom prst="ellipse">
            <a:avLst/>
          </a:prstGeom>
          <a:solidFill>
            <a:srgbClr val="3DA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" rtlCol="0" anchor="ctr"/>
          <a:lstStyle/>
          <a:p>
            <a:pPr algn="ctr"/>
            <a:r>
              <a:rPr lang="nl-NL" sz="1900" spc="-30" dirty="0">
                <a:solidFill>
                  <a:prstClr val="white"/>
                </a:solidFill>
                <a:latin typeface="Calibri Light" panose="020F0302020204030204"/>
              </a:rPr>
              <a:t>3</a:t>
            </a:r>
          </a:p>
        </p:txBody>
      </p:sp>
      <p:sp>
        <p:nvSpPr>
          <p:cNvPr id="25" name="Ovaal 24">
            <a:extLst>
              <a:ext uri="{FF2B5EF4-FFF2-40B4-BE49-F238E27FC236}">
                <a16:creationId xmlns:a16="http://schemas.microsoft.com/office/drawing/2014/main" id="{ACDAB845-B930-D847-8213-ED2B0AFEECE2}"/>
              </a:ext>
            </a:extLst>
          </p:cNvPr>
          <p:cNvSpPr/>
          <p:nvPr userDrawn="1"/>
        </p:nvSpPr>
        <p:spPr>
          <a:xfrm>
            <a:off x="3998777" y="4955238"/>
            <a:ext cx="350400" cy="262800"/>
          </a:xfrm>
          <a:prstGeom prst="ellipse">
            <a:avLst/>
          </a:prstGeom>
          <a:solidFill>
            <a:srgbClr val="006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" rtlCol="0" anchor="ctr"/>
          <a:lstStyle/>
          <a:p>
            <a:pPr algn="ctr"/>
            <a:r>
              <a:rPr lang="nl-NL" sz="1900" spc="-30" dirty="0">
                <a:solidFill>
                  <a:prstClr val="white"/>
                </a:solidFill>
                <a:latin typeface="Calibri Light" panose="020F0302020204030204"/>
              </a:rPr>
              <a:t>6</a:t>
            </a:r>
          </a:p>
        </p:txBody>
      </p:sp>
      <p:sp>
        <p:nvSpPr>
          <p:cNvPr id="29" name="Ovaal 28">
            <a:extLst>
              <a:ext uri="{FF2B5EF4-FFF2-40B4-BE49-F238E27FC236}">
                <a16:creationId xmlns:a16="http://schemas.microsoft.com/office/drawing/2014/main" id="{32278208-4EC3-6A47-9D80-CE1F15A63A94}"/>
              </a:ext>
            </a:extLst>
          </p:cNvPr>
          <p:cNvSpPr/>
          <p:nvPr userDrawn="1"/>
        </p:nvSpPr>
        <p:spPr>
          <a:xfrm>
            <a:off x="3998777" y="4328830"/>
            <a:ext cx="350400" cy="262800"/>
          </a:xfrm>
          <a:prstGeom prst="ellipse">
            <a:avLst/>
          </a:prstGeom>
          <a:solidFill>
            <a:srgbClr val="3DA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" rtlCol="0" anchor="ctr"/>
          <a:lstStyle/>
          <a:p>
            <a:pPr algn="ctr"/>
            <a:r>
              <a:rPr lang="nl-NL" sz="1900" spc="-30" dirty="0">
                <a:solidFill>
                  <a:prstClr val="white"/>
                </a:solidFill>
                <a:latin typeface="Calibri Light" panose="020F0302020204030204"/>
              </a:rPr>
              <a:t>5</a:t>
            </a:r>
          </a:p>
        </p:txBody>
      </p:sp>
      <p:sp>
        <p:nvSpPr>
          <p:cNvPr id="14" name="Ovaal 28">
            <a:extLst>
              <a:ext uri="{FF2B5EF4-FFF2-40B4-BE49-F238E27FC236}">
                <a16:creationId xmlns:a16="http://schemas.microsoft.com/office/drawing/2014/main" id="{32278208-4EC3-6A47-9D80-CE1F15A63A94}"/>
              </a:ext>
            </a:extLst>
          </p:cNvPr>
          <p:cNvSpPr/>
          <p:nvPr userDrawn="1"/>
        </p:nvSpPr>
        <p:spPr>
          <a:xfrm>
            <a:off x="4004793" y="5582012"/>
            <a:ext cx="350400" cy="262800"/>
          </a:xfrm>
          <a:prstGeom prst="ellipse">
            <a:avLst/>
          </a:prstGeom>
          <a:solidFill>
            <a:srgbClr val="3DA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" rtlCol="0" anchor="ctr"/>
          <a:lstStyle/>
          <a:p>
            <a:pPr algn="ctr"/>
            <a:r>
              <a:rPr lang="nl-NL" sz="1900" spc="-30" dirty="0">
                <a:solidFill>
                  <a:prstClr val="white"/>
                </a:solidFill>
                <a:latin typeface="Calibri Light" panose="020F0302020204030204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334422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b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AF083E93-C0C2-3549-AB16-2BFF672495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1" cy="685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1BBE2969-5815-8943-BD2E-A3FC58C299F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2337020"/>
            <a:ext cx="4407108" cy="2145039"/>
          </a:xfrm>
          <a:solidFill>
            <a:schemeClr val="bg1">
              <a:alpha val="80000"/>
            </a:schemeClr>
          </a:solidFill>
        </p:spPr>
        <p:txBody>
          <a:bodyPr lIns="720000" tIns="0" rIns="0" bIns="72000" anchor="ctr" anchorCtr="0"/>
          <a:lstStyle>
            <a:lvl1pPr algn="l">
              <a:lnSpc>
                <a:spcPts val="2800"/>
              </a:lnSpc>
              <a:defRPr sz="2400" b="0" i="0" spc="-30" baseline="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nl-NL" dirty="0"/>
              <a:t>introductie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269ABD7-2A04-5143-B44B-CEE849C589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4948" y="3087975"/>
            <a:ext cx="3179984" cy="644698"/>
          </a:xfrm>
          <a:prstGeom prst="rect">
            <a:avLst/>
          </a:prstGeom>
        </p:spPr>
      </p:pic>
      <p:sp>
        <p:nvSpPr>
          <p:cNvPr id="11" name="Ovaal 10">
            <a:extLst>
              <a:ext uri="{FF2B5EF4-FFF2-40B4-BE49-F238E27FC236}">
                <a16:creationId xmlns:a16="http://schemas.microsoft.com/office/drawing/2014/main" id="{15261BAE-8F94-B84B-B87B-27DB30020FEA}"/>
              </a:ext>
            </a:extLst>
          </p:cNvPr>
          <p:cNvSpPr/>
          <p:nvPr userDrawn="1"/>
        </p:nvSpPr>
        <p:spPr>
          <a:xfrm>
            <a:off x="6221044" y="3128082"/>
            <a:ext cx="624000" cy="468000"/>
          </a:xfrm>
          <a:prstGeom prst="ellipse">
            <a:avLst/>
          </a:prstGeom>
          <a:solidFill>
            <a:srgbClr val="3DA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>
              <a:solidFill>
                <a:prstClr val="white"/>
              </a:solidFill>
            </a:endParaRP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7E9DA8E-1C1F-FE45-BD8A-D9A3FAF2F1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10060" y="3310464"/>
            <a:ext cx="624000" cy="314697"/>
          </a:xfrm>
        </p:spPr>
        <p:txBody>
          <a:bodyPr vert="horz" anchor="ctr" anchorCtr="0"/>
          <a:lstStyle>
            <a:lvl1pPr algn="ctr">
              <a:buFontTx/>
              <a:buNone/>
              <a:defRPr sz="3000">
                <a:solidFill>
                  <a:schemeClr val="bg1"/>
                </a:solidFill>
                <a:latin typeface="+mn-lt"/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nl-NL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73794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4069FC-64B1-BE43-A312-511372E1C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24C02FFF-8FF4-CD48-946B-71EA77709E8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/>
              <a:t>company presentation / august 2020</a:t>
            </a:r>
            <a:endParaRPr lang="nl-NL" dirty="0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79408E29-F1B2-6643-84A7-8DD0DD02EA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F8CA0C-A0AE-374D-8026-289FBEB0AFE1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0" name="Tijdelijke aanduiding voor inhoud 9">
            <a:extLst>
              <a:ext uri="{FF2B5EF4-FFF2-40B4-BE49-F238E27FC236}">
                <a16:creationId xmlns:a16="http://schemas.microsoft.com/office/drawing/2014/main" id="{659C473A-4FD3-DA47-8E11-FEB1DD17DAA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511302" y="1866534"/>
            <a:ext cx="8674297" cy="407733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55429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D8B891-3F16-5B47-ACD8-C6B7920E2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6A32D31-39F8-054B-A7B4-C664E14696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/>
              <a:t>company presentation / august 2020</a:t>
            </a:r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0CD4B8C-F95C-FF45-8162-3B6639E7BE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F8CA0C-A0AE-374D-8026-289FBEB0AFE1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98702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 centr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D8B891-3F16-5B47-ACD8-C6B7920E2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287" y="914136"/>
            <a:ext cx="11225427" cy="798773"/>
          </a:xfrm>
        </p:spPr>
        <p:txBody>
          <a:bodyPr/>
          <a:lstStyle>
            <a:lvl1pPr algn="ctr">
              <a:defRPr/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6A32D31-39F8-054B-A7B4-C664E14696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/>
              <a:t>company presentation / august 2020</a:t>
            </a:r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0CD4B8C-F95C-FF45-8162-3B6639E7BE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F8CA0C-A0AE-374D-8026-289FBEB0AFE1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47380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9B6B47F-3984-604A-8F97-7FA72A5DC1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/>
              <a:t>company presentation / august 2020</a:t>
            </a:r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CACA09B-1605-6A4E-B1EA-16FF436B1E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F8CA0C-A0AE-374D-8026-289FBEB0AFE1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471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7771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kst links - Grote foto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BD07E-4DC9-604C-A78B-3CB1100B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3749" y="1286055"/>
            <a:ext cx="2700339" cy="1096384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AAB1193-8AD5-7141-B473-3EB8F17E71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7178603"/>
            <a:ext cx="2743200" cy="365125"/>
          </a:xfrm>
          <a:prstGeom prst="rect">
            <a:avLst/>
          </a:prstGeom>
        </p:spPr>
        <p:txBody>
          <a:bodyPr/>
          <a:lstStyle/>
          <a:p>
            <a:fld id="{17BBD0FF-75DF-7D4F-9183-0B3F579465F2}" type="datetimeFigureOut">
              <a:rPr lang="nl-NL">
                <a:solidFill>
                  <a:prstClr val="black"/>
                </a:solidFill>
              </a:rPr>
              <a:pPr/>
              <a:t>20-11-2025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3D586ED-3160-E244-B1C2-28EA73C7A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7178603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1CD2B5A-8A7F-824F-99F9-5A8D8EDC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7178603"/>
            <a:ext cx="2743200" cy="3651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fld id="{E220DD99-6521-CF46-B817-366AA8085460}" type="slidenum">
              <a:rPr/>
              <a:pPr/>
              <a:t>‹#›</a:t>
            </a:fld>
            <a:endParaRPr lang="nl-NL"/>
          </a:p>
        </p:txBody>
      </p:sp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1831DAC8-F83F-F542-AAA6-83CCD324CCA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063749" y="2592000"/>
            <a:ext cx="2700339" cy="3357950"/>
          </a:xfrm>
        </p:spPr>
        <p:txBody>
          <a:bodyPr>
            <a:no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0" name="Tijdelijke aanduiding voor tekst 13">
            <a:extLst>
              <a:ext uri="{FF2B5EF4-FFF2-40B4-BE49-F238E27FC236}">
                <a16:creationId xmlns:a16="http://schemas.microsoft.com/office/drawing/2014/main" id="{5AC8B33C-73B0-2146-8D18-9203A949E91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303181" y="4621622"/>
            <a:ext cx="2427072" cy="1367821"/>
          </a:xfrm>
        </p:spPr>
        <p:txBody>
          <a:bodyPr tIns="90000" anchor="b" anchorCtr="0">
            <a:noAutofit/>
          </a:bodyPr>
          <a:lstStyle>
            <a:lvl1pPr marL="0" indent="0" algn="r">
              <a:lnSpc>
                <a:spcPts val="1050"/>
              </a:lnSpc>
              <a:buFontTx/>
              <a:buNone/>
              <a:defRPr sz="1000" cap="all" baseline="0">
                <a:solidFill>
                  <a:srgbClr val="006066"/>
                </a:solidFill>
                <a:latin typeface="Calibri" panose="020F0502020204030204" pitchFamily="34" charset="0"/>
              </a:defRPr>
            </a:lvl1pPr>
            <a:lvl2pPr marL="180000" indent="0">
              <a:buFontTx/>
              <a:buNone/>
              <a:defRPr/>
            </a:lvl2pPr>
            <a:lvl3pPr marL="360000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200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te bewerken</a:t>
            </a:r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F2727F97-C583-0845-8B7F-067287773F74}"/>
              </a:ext>
            </a:extLst>
          </p:cNvPr>
          <p:cNvCxnSpPr>
            <a:cxnSpLocks/>
          </p:cNvCxnSpPr>
          <p:nvPr userDrawn="1"/>
        </p:nvCxnSpPr>
        <p:spPr>
          <a:xfrm>
            <a:off x="5729287" y="882000"/>
            <a:ext cx="5767389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6E5F5AA5-9DDD-AA46-871F-C6BE9D15CBE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05500" y="0"/>
            <a:ext cx="6286501" cy="685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7915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6C9781B4-0783-D143-A021-F0DA03A587A4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510494" y="914136"/>
            <a:ext cx="8675105" cy="79877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836DD63-E33B-0F48-BD93-FF386DA19E00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1510495" y="1866533"/>
            <a:ext cx="8675104" cy="40773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04FB701C-C0B1-8745-8AC5-CCBD8CDBBEA3}"/>
              </a:ext>
            </a:extLst>
          </p:cNvPr>
          <p:cNvCxnSpPr>
            <a:cxnSpLocks/>
          </p:cNvCxnSpPr>
          <p:nvPr userDrawn="1"/>
        </p:nvCxnSpPr>
        <p:spPr>
          <a:xfrm>
            <a:off x="480000" y="582364"/>
            <a:ext cx="9705600" cy="0"/>
          </a:xfrm>
          <a:prstGeom prst="line">
            <a:avLst/>
          </a:prstGeom>
          <a:ln w="25400">
            <a:solidFill>
              <a:srgbClr val="AABD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>
            <a:extLst>
              <a:ext uri="{FF2B5EF4-FFF2-40B4-BE49-F238E27FC236}">
                <a16:creationId xmlns:a16="http://schemas.microsoft.com/office/drawing/2014/main" id="{73D01029-0200-7F47-BF60-8F1987A89733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299723" y="284794"/>
            <a:ext cx="1556895" cy="315639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5A71551-8F19-9D40-A543-1E445F340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9779" y="6383851"/>
            <a:ext cx="27432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900">
                <a:solidFill>
                  <a:srgbClr val="006066"/>
                </a:solidFill>
              </a:defRPr>
            </a:lvl1pPr>
          </a:lstStyle>
          <a:p>
            <a:fld id="{49F8CA0C-A0AE-374D-8026-289FBEB0AFE1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E7BC46C-ABFB-0C46-8222-B317B48D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2672" y="6383851"/>
            <a:ext cx="41148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 cap="all" baseline="0">
                <a:solidFill>
                  <a:srgbClr val="006066"/>
                </a:solidFill>
                <a:latin typeface="+mj-lt"/>
              </a:defRPr>
            </a:lvl1pPr>
          </a:lstStyle>
          <a:p>
            <a:r>
              <a:rPr lang="nl-NL"/>
              <a:t>company presentation / august 2020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51EB7AA8-9F8F-0848-88F5-290B77A3BE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318260"/>
            <a:ext cx="12192000" cy="53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283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hdr="0" ftr="0" dt="0"/>
  <p:txStyles>
    <p:titleStyle>
      <a:lvl1pPr algn="l" defTabSz="685783" rtl="0" eaLnBrk="1" latinLnBrk="0" hangingPunct="1">
        <a:lnSpc>
          <a:spcPts val="2500"/>
        </a:lnSpc>
        <a:spcBef>
          <a:spcPct val="0"/>
        </a:spcBef>
        <a:buNone/>
        <a:defRPr sz="2400" b="0" i="0" kern="0" cap="all" spc="-30" baseline="0">
          <a:solidFill>
            <a:srgbClr val="006066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134997" indent="-134997" algn="l" defTabSz="685783" rtl="0" eaLnBrk="1" latinLnBrk="0" hangingPunct="1">
        <a:lnSpc>
          <a:spcPts val="1275"/>
        </a:lnSpc>
        <a:spcBef>
          <a:spcPts val="0"/>
        </a:spcBef>
        <a:buClr>
          <a:srgbClr val="006066"/>
        </a:buClr>
        <a:buFont typeface="Wingdings" pitchFamily="2" charset="2"/>
        <a:buChar char="§"/>
        <a:defRPr sz="1050" b="0" i="0" kern="1200">
          <a:solidFill>
            <a:srgbClr val="535658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269993" indent="-134997" algn="l" defTabSz="685783" rtl="0" eaLnBrk="1" latinLnBrk="0" hangingPunct="1">
        <a:lnSpc>
          <a:spcPts val="1275"/>
        </a:lnSpc>
        <a:spcBef>
          <a:spcPts val="0"/>
        </a:spcBef>
        <a:buClr>
          <a:srgbClr val="006066"/>
        </a:buClr>
        <a:buFont typeface="Wingdings" pitchFamily="2" charset="2"/>
        <a:buChar char="§"/>
        <a:defRPr sz="1050" b="0" i="0" kern="1200">
          <a:solidFill>
            <a:srgbClr val="535658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404990" indent="-134997" algn="l" defTabSz="685783" rtl="0" eaLnBrk="1" latinLnBrk="0" hangingPunct="1">
        <a:lnSpc>
          <a:spcPts val="1275"/>
        </a:lnSpc>
        <a:spcBef>
          <a:spcPts val="0"/>
        </a:spcBef>
        <a:buClr>
          <a:srgbClr val="006066"/>
        </a:buClr>
        <a:buFont typeface="Wingdings" pitchFamily="2" charset="2"/>
        <a:buChar char="§"/>
        <a:defRPr sz="1050" b="0" i="0" kern="1200">
          <a:solidFill>
            <a:srgbClr val="535658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539987" indent="-134997" algn="l" defTabSz="685783" rtl="0" eaLnBrk="1" latinLnBrk="0" hangingPunct="1">
        <a:lnSpc>
          <a:spcPts val="1275"/>
        </a:lnSpc>
        <a:spcBef>
          <a:spcPts val="0"/>
        </a:spcBef>
        <a:buClr>
          <a:srgbClr val="006066"/>
        </a:buClr>
        <a:buFont typeface="Wingdings" pitchFamily="2" charset="2"/>
        <a:buChar char="§"/>
        <a:defRPr sz="1050" b="0" i="0" kern="1200">
          <a:solidFill>
            <a:srgbClr val="535658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674984" indent="-134997" algn="l" defTabSz="685783" rtl="0" eaLnBrk="1" latinLnBrk="0" hangingPunct="1">
        <a:lnSpc>
          <a:spcPts val="1275"/>
        </a:lnSpc>
        <a:spcBef>
          <a:spcPts val="0"/>
        </a:spcBef>
        <a:buClr>
          <a:srgbClr val="006066"/>
        </a:buClr>
        <a:buFont typeface="Wingdings" pitchFamily="2" charset="2"/>
        <a:buChar char="§"/>
        <a:defRPr sz="1050" b="0" i="0" kern="1200">
          <a:solidFill>
            <a:srgbClr val="535658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3" orient="horz" pos="459">
          <p15:clr>
            <a:srgbClr val="F26B43"/>
          </p15:clr>
        </p15:guide>
        <p15:guide id="5" orient="horz" pos="3861">
          <p15:clr>
            <a:srgbClr val="F26B43"/>
          </p15:clr>
        </p15:guide>
        <p15:guide id="6" pos="975">
          <p15:clr>
            <a:srgbClr val="F26B43"/>
          </p15:clr>
        </p15:guide>
        <p15:guide id="7" pos="329">
          <p15:clr>
            <a:srgbClr val="F26B43"/>
          </p15:clr>
        </p15:guide>
        <p15:guide id="8" orient="horz" pos="3748">
          <p15:clr>
            <a:srgbClr val="F26B43"/>
          </p15:clr>
        </p15:guide>
        <p15:guide id="9" orient="horz" pos="686">
          <p15:clr>
            <a:srgbClr val="F26B43"/>
          </p15:clr>
        </p15:guide>
        <p15:guide id="10" pos="54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afbeelding 4">
            <a:extLst>
              <a:ext uri="{FF2B5EF4-FFF2-40B4-BE49-F238E27FC236}">
                <a16:creationId xmlns:a16="http://schemas.microsoft.com/office/drawing/2014/main" id="{2916F745-FF4B-1145-AE7F-30728B0192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CC721F63-767C-3042-8366-F845F10516E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10614" y="5884441"/>
            <a:ext cx="2384988" cy="6446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471BC47-72CD-810A-FFFB-7DC0C244DCBC}"/>
              </a:ext>
            </a:extLst>
          </p:cNvPr>
          <p:cNvSpPr txBox="1"/>
          <p:nvPr/>
        </p:nvSpPr>
        <p:spPr>
          <a:xfrm>
            <a:off x="-115410" y="4515165"/>
            <a:ext cx="3888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441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Category</a:t>
            </a:r>
            <a:r>
              <a:rPr kumimoji="0" lang="nl-NL" sz="2400" b="1" i="0" u="none" strike="noStrike" kern="1200" cap="none" spc="0" normalizeH="0" baseline="0" noProof="0" dirty="0">
                <a:ln>
                  <a:noFill/>
                </a:ln>
                <a:solidFill>
                  <a:srgbClr val="00441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Plan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1" i="0" u="none" strike="noStrike" kern="1200" cap="none" spc="0" normalizeH="0" baseline="0" noProof="0" dirty="0">
                <a:ln>
                  <a:noFill/>
                </a:ln>
                <a:solidFill>
                  <a:srgbClr val="00441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Outdoor </a:t>
            </a:r>
            <a:r>
              <a:rPr kumimoji="0" lang="nl-NL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441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Pottery</a:t>
            </a:r>
            <a:r>
              <a:rPr kumimoji="0" lang="nl-NL" sz="2400" b="1" i="0" u="none" strike="noStrike" kern="1200" cap="none" spc="0" normalizeH="0" baseline="0" noProof="0" dirty="0">
                <a:ln>
                  <a:noFill/>
                </a:ln>
                <a:solidFill>
                  <a:srgbClr val="00441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2025 - 2030</a:t>
            </a:r>
          </a:p>
        </p:txBody>
      </p:sp>
    </p:spTree>
    <p:extLst>
      <p:ext uri="{BB962C8B-B14F-4D97-AF65-F5344CB8AC3E}">
        <p14:creationId xmlns:p14="http://schemas.microsoft.com/office/powerpoint/2010/main" val="243109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CED866-4C46-14D5-AE08-6A2392DF5A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7B3B70-4E1D-C496-0135-1E3A9B7B1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20DD99-6521-CF46-B817-366AA8085460}" type="slidenum">
              <a:rPr kumimoji="0" lang="nl-NL" sz="900" b="0" i="0" u="none" strike="noStrike" kern="1200" cap="none" spc="0" normalizeH="0" baseline="0" noProof="0">
                <a:ln>
                  <a:noFill/>
                </a:ln>
                <a:solidFill>
                  <a:srgbClr val="00606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900" b="0" i="0" u="none" strike="noStrike" kern="1200" cap="none" spc="0" normalizeH="0" baseline="0" noProof="0">
              <a:ln>
                <a:noFill/>
              </a:ln>
              <a:solidFill>
                <a:srgbClr val="00606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95E457A-0F68-F385-F157-EA7F3AA1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9537" y="188640"/>
            <a:ext cx="7056784" cy="686328"/>
          </a:xfrm>
        </p:spPr>
        <p:txBody>
          <a:bodyPr/>
          <a:lstStyle/>
          <a:p>
            <a:r>
              <a:rPr lang="en-US" dirty="0">
                <a:solidFill>
                  <a:srgbClr val="30613C"/>
                </a:solidFill>
              </a:rPr>
              <a:t>Outdoor Pottery 2025-2030</a:t>
            </a:r>
            <a:br>
              <a:rPr lang="en-US" dirty="0">
                <a:solidFill>
                  <a:srgbClr val="30613C"/>
                </a:solidFill>
              </a:rPr>
            </a:br>
            <a:endParaRPr lang="nl-NL" dirty="0">
              <a:solidFill>
                <a:srgbClr val="30613C"/>
              </a:solidFill>
            </a:endParaRP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EFBB347-E7B0-571E-377D-674DE4FA2F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394" y="692696"/>
            <a:ext cx="11345661" cy="5894716"/>
          </a:xfrm>
          <a:ln w="6350">
            <a:noFill/>
          </a:ln>
        </p:spPr>
        <p:txBody>
          <a:bodyPr/>
          <a:lstStyle/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 </a:t>
            </a:r>
            <a:r>
              <a:rPr lang="en-US" sz="1600" b="1" dirty="0">
                <a:solidFill>
                  <a:srgbClr val="004411"/>
                </a:solidFill>
              </a:rPr>
              <a:t>Container Loading</a:t>
            </a: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3 sizes of shipping containers: 20ft; 40ft and 40 High Cube </a:t>
            </a:r>
          </a:p>
          <a:p>
            <a:pPr marL="134996" lvl="1" indent="0">
              <a:lnSpc>
                <a:spcPct val="150000"/>
              </a:lnSpc>
              <a:buClr>
                <a:srgbClr val="004411"/>
              </a:buClr>
              <a:buNone/>
            </a:pPr>
            <a:endParaRPr lang="en-US" sz="1600" b="1" dirty="0">
              <a:solidFill>
                <a:srgbClr val="004411"/>
              </a:solidFill>
            </a:endParaRPr>
          </a:p>
          <a:p>
            <a:pPr marL="404990" lvl="3" indent="0">
              <a:lnSpc>
                <a:spcPct val="150000"/>
              </a:lnSpc>
              <a:buClr>
                <a:srgbClr val="004411"/>
              </a:buClr>
              <a:buNone/>
            </a:pPr>
            <a:r>
              <a:rPr lang="en-US" sz="1600" dirty="0">
                <a:solidFill>
                  <a:srgbClr val="004411"/>
                </a:solidFill>
              </a:rPr>
              <a:t> </a:t>
            </a: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Overview pallet sizes (in column ‘Pallet row’ you can see how many pallets of this type can fit in a single row in the container. This overview is based on a 40 High Cube container</a:t>
            </a: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I use this overview to check all containers</a:t>
            </a:r>
          </a:p>
          <a:p>
            <a:pPr marL="404990" lvl="3" indent="0">
              <a:lnSpc>
                <a:spcPct val="150000"/>
              </a:lnSpc>
              <a:buClr>
                <a:srgbClr val="004411"/>
              </a:buClr>
              <a:buNone/>
            </a:pPr>
            <a:r>
              <a:rPr lang="en-US" sz="1600" dirty="0">
                <a:solidFill>
                  <a:srgbClr val="004411"/>
                </a:solidFill>
              </a:rPr>
              <a:t>which go via our warehouse (regular orders) </a:t>
            </a: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Clr>
                <a:srgbClr val="004411"/>
              </a:buClr>
              <a:buNone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None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Clr>
                <a:srgbClr val="004411"/>
              </a:buClr>
              <a:buNone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None/>
            </a:pPr>
            <a:endParaRPr lang="en-US" sz="1100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None/>
            </a:pPr>
            <a:endParaRPr lang="en-US" sz="11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100" dirty="0">
              <a:solidFill>
                <a:srgbClr val="004411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100" dirty="0">
              <a:solidFill>
                <a:srgbClr val="004411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nl-NL" sz="1100" dirty="0">
              <a:solidFill>
                <a:srgbClr val="00441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56EFE7-CA79-E254-A4A5-2D7978FF9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2521" y="1567664"/>
            <a:ext cx="5760683" cy="22453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52BE8E-A804-6931-5D29-128305CDDA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337" y="1567664"/>
            <a:ext cx="3857625" cy="838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87A27C-5FB1-C311-727C-A4F9DAF530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336" y="2403234"/>
            <a:ext cx="3857625" cy="14151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CE87EC4-C155-5A38-16D0-C869E1853A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1272" y="4348760"/>
            <a:ext cx="6351538" cy="232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511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CED866-4C46-14D5-AE08-6A2392DF5A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7B3B70-4E1D-C496-0135-1E3A9B7B1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20DD99-6521-CF46-B817-366AA8085460}" type="slidenum">
              <a:rPr kumimoji="0" lang="nl-NL" sz="900" b="0" i="0" u="none" strike="noStrike" kern="1200" cap="none" spc="0" normalizeH="0" baseline="0" noProof="0">
                <a:ln>
                  <a:noFill/>
                </a:ln>
                <a:solidFill>
                  <a:srgbClr val="00606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nl-NL" sz="900" b="0" i="0" u="none" strike="noStrike" kern="1200" cap="none" spc="0" normalizeH="0" baseline="0" noProof="0">
              <a:ln>
                <a:noFill/>
              </a:ln>
              <a:solidFill>
                <a:srgbClr val="00606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95E457A-0F68-F385-F157-EA7F3AA1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9537" y="188640"/>
            <a:ext cx="7056784" cy="686328"/>
          </a:xfrm>
        </p:spPr>
        <p:txBody>
          <a:bodyPr/>
          <a:lstStyle/>
          <a:p>
            <a:r>
              <a:rPr lang="en-US" dirty="0">
                <a:solidFill>
                  <a:srgbClr val="30613C"/>
                </a:solidFill>
              </a:rPr>
              <a:t>Loading template - objective</a:t>
            </a:r>
            <a:br>
              <a:rPr lang="en-US" dirty="0">
                <a:solidFill>
                  <a:srgbClr val="30613C"/>
                </a:solidFill>
              </a:rPr>
            </a:br>
            <a:endParaRPr lang="nl-NL" dirty="0">
              <a:solidFill>
                <a:srgbClr val="30613C"/>
              </a:solidFill>
            </a:endParaRP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EFBB347-E7B0-571E-377D-674DE4FA2F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394" y="692696"/>
            <a:ext cx="11345661" cy="5894716"/>
          </a:xfrm>
          <a:ln w="6350">
            <a:noFill/>
          </a:ln>
        </p:spPr>
        <p:txBody>
          <a:bodyPr/>
          <a:lstStyle/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 Goal is to provide an excel template to sales in which they can fill up a container with outdoor pots for the ‘direct’ container business from supplier to customer in an easy way without necessary check from Purchase department / Product management. </a:t>
            </a: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This template must be equipped with following filters / parameters </a:t>
            </a:r>
            <a:r>
              <a:rPr lang="en-US" sz="1600" dirty="0">
                <a:solidFill>
                  <a:srgbClr val="0070C0"/>
                </a:solidFill>
              </a:rPr>
              <a:t>(marked in blue means available in AX)</a:t>
            </a:r>
            <a:r>
              <a:rPr lang="en-US" sz="1600" dirty="0">
                <a:solidFill>
                  <a:srgbClr val="004411"/>
                </a:solidFill>
              </a:rPr>
              <a:t>: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Supplier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>
                <a:solidFill>
                  <a:srgbClr val="0070C0"/>
                </a:solidFill>
              </a:rPr>
              <a:t>-&gt; </a:t>
            </a:r>
            <a:r>
              <a:rPr lang="en-US" sz="1600" dirty="0" err="1">
                <a:solidFill>
                  <a:srgbClr val="0070C0"/>
                </a:solidFill>
              </a:rPr>
              <a:t>itemlist</a:t>
            </a:r>
            <a:r>
              <a:rPr lang="en-US" sz="1600" dirty="0">
                <a:solidFill>
                  <a:srgbClr val="0070C0"/>
                </a:solidFill>
              </a:rPr>
              <a:t> including all item information and photos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Type of container (20ft; 40ft; 40 HC)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Inco terms ( FOB, DDP, </a:t>
            </a:r>
            <a:r>
              <a:rPr lang="en-US" sz="1600" dirty="0" err="1">
                <a:solidFill>
                  <a:srgbClr val="004411"/>
                </a:solidFill>
              </a:rPr>
              <a:t>Exworks</a:t>
            </a:r>
            <a:r>
              <a:rPr lang="en-US" sz="1600" dirty="0">
                <a:solidFill>
                  <a:srgbClr val="004411"/>
                </a:solidFill>
              </a:rPr>
              <a:t>, etcetera)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</a:rPr>
              <a:t>Shipping port</a:t>
            </a:r>
            <a:r>
              <a:rPr lang="en-US" sz="1600" dirty="0">
                <a:solidFill>
                  <a:srgbClr val="004411"/>
                </a:solidFill>
              </a:rPr>
              <a:t> 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 </a:t>
            </a:r>
            <a:r>
              <a:rPr lang="en-US" sz="1600" dirty="0">
                <a:solidFill>
                  <a:srgbClr val="0070C0"/>
                </a:solidFill>
              </a:rPr>
              <a:t>Order qty -&gt; number of pallets  / order qty (</a:t>
            </a:r>
            <a:r>
              <a:rPr lang="en-US" sz="1600" dirty="0" err="1">
                <a:solidFill>
                  <a:srgbClr val="0070C0"/>
                </a:solidFill>
              </a:rPr>
              <a:t>boxpacking</a:t>
            </a:r>
            <a:r>
              <a:rPr lang="en-US" sz="1600" dirty="0">
                <a:solidFill>
                  <a:srgbClr val="0070C0"/>
                </a:solidFill>
              </a:rPr>
              <a:t>) -&gt;number of outer cartons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</a:rPr>
              <a:t>Pallet size / outer carton size 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70C0"/>
                </a:solidFill>
              </a:rPr>
              <a:t>Weight 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Calculation how many pallets selected / ordered of particular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palletsize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; or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outercartons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/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cartonsize</a:t>
            </a:r>
            <a:endParaRPr lang="en-US" sz="1600" dirty="0">
              <a:solidFill>
                <a:schemeClr val="accent6">
                  <a:lumMod val="50000"/>
                </a:schemeClr>
              </a:solidFill>
            </a:endParaRP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Calculation how many rows / %  of container is filled.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Information how many pallets of which pallet sizes / or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outercartons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/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cbm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still need to be selected to fill up full rows/container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warning if container full or overfilled.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accent6">
                  <a:lumMod val="50000"/>
                </a:schemeClr>
              </a:solidFill>
            </a:endParaRPr>
          </a:p>
          <a:p>
            <a:pPr lvl="4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More requirements, possibilities can be discussed. </a:t>
            </a:r>
          </a:p>
          <a:p>
            <a:pPr lvl="2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70C0"/>
              </a:solidFill>
            </a:endParaRPr>
          </a:p>
          <a:p>
            <a:pPr marL="134996" lvl="1" indent="0">
              <a:lnSpc>
                <a:spcPct val="150000"/>
              </a:lnSpc>
              <a:buClr>
                <a:srgbClr val="004411"/>
              </a:buClr>
              <a:buNone/>
            </a:pPr>
            <a:endParaRPr lang="en-US" sz="1600" b="1" dirty="0">
              <a:solidFill>
                <a:srgbClr val="004411"/>
              </a:solidFill>
            </a:endParaRPr>
          </a:p>
          <a:p>
            <a:pPr marL="404990" lvl="3" indent="0">
              <a:lnSpc>
                <a:spcPct val="150000"/>
              </a:lnSpc>
              <a:buClr>
                <a:srgbClr val="004411"/>
              </a:buClr>
              <a:buNone/>
            </a:pPr>
            <a:r>
              <a:rPr lang="en-US" sz="1600" dirty="0">
                <a:solidFill>
                  <a:srgbClr val="004411"/>
                </a:solidFill>
              </a:rPr>
              <a:t> </a:t>
            </a: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4411"/>
                </a:solidFill>
              </a:rPr>
              <a:t> </a:t>
            </a: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3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marL="404990" lvl="3" indent="0">
              <a:lnSpc>
                <a:spcPct val="150000"/>
              </a:lnSpc>
              <a:buClr>
                <a:srgbClr val="004411"/>
              </a:buClr>
              <a:buNone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Clr>
                <a:srgbClr val="004411"/>
              </a:buClr>
              <a:buFont typeface="Wingdings" panose="05000000000000000000" pitchFamily="2" charset="2"/>
              <a:buChar char="Ø"/>
            </a:pPr>
            <a:endParaRPr lang="en-US" sz="1600" b="1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Clr>
                <a:srgbClr val="004411"/>
              </a:buClr>
              <a:buNone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None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Clr>
                <a:srgbClr val="004411"/>
              </a:buClr>
              <a:buNone/>
            </a:pPr>
            <a:endParaRPr lang="en-US" sz="1600" b="1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None/>
            </a:pPr>
            <a:endParaRPr lang="en-US" sz="1100" dirty="0">
              <a:solidFill>
                <a:srgbClr val="004411"/>
              </a:solidFill>
            </a:endParaRPr>
          </a:p>
          <a:p>
            <a:pPr marL="134996" lvl="1" indent="0">
              <a:lnSpc>
                <a:spcPct val="150000"/>
              </a:lnSpc>
              <a:buNone/>
            </a:pPr>
            <a:endParaRPr lang="en-US" sz="1100" dirty="0">
              <a:solidFill>
                <a:srgbClr val="00441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100" dirty="0">
              <a:solidFill>
                <a:srgbClr val="004411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100" dirty="0">
              <a:solidFill>
                <a:srgbClr val="004411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nl-NL" sz="1100" dirty="0">
              <a:solidFill>
                <a:srgbClr val="0044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53406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Edelman-MiCa-v1" id="{CCE5434A-2F9E-AB43-8CC4-81BFF86164DC}" vid="{ACCC43F5-D109-8F4C-B3F5-961B49D0711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284</Words>
  <Application>Microsoft Office PowerPoint</Application>
  <PresentationFormat>Widescreen</PresentationFormat>
  <Paragraphs>92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Aptos</vt:lpstr>
      <vt:lpstr>Arial</vt:lpstr>
      <vt:lpstr>Calibri</vt:lpstr>
      <vt:lpstr>Calibri Light</vt:lpstr>
      <vt:lpstr>Wingdings</vt:lpstr>
      <vt:lpstr>Kantoorthema</vt:lpstr>
      <vt:lpstr>PowerPoint Presentation</vt:lpstr>
      <vt:lpstr>Outdoor Pottery 2025-2030 </vt:lpstr>
      <vt:lpstr>Loading template - objective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Niels van Lingen</dc:creator>
  <cp:lastModifiedBy>Niels van Lingen</cp:lastModifiedBy>
  <cp:revision>4</cp:revision>
  <dcterms:created xsi:type="dcterms:W3CDTF">2025-11-13T08:10:05Z</dcterms:created>
  <dcterms:modified xsi:type="dcterms:W3CDTF">2025-11-20T08:11:00Z</dcterms:modified>
</cp:coreProperties>
</file>

<file path=docProps/thumbnail.jpeg>
</file>